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1"/>
  </p:notesMasterIdLst>
  <p:sldIdLst>
    <p:sldId id="295" r:id="rId2"/>
    <p:sldId id="259" r:id="rId3"/>
    <p:sldId id="296" r:id="rId4"/>
    <p:sldId id="297" r:id="rId5"/>
    <p:sldId id="298" r:id="rId6"/>
    <p:sldId id="299" r:id="rId7"/>
    <p:sldId id="300" r:id="rId8"/>
    <p:sldId id="310" r:id="rId9"/>
    <p:sldId id="311" r:id="rId10"/>
    <p:sldId id="312" r:id="rId11"/>
    <p:sldId id="301" r:id="rId12"/>
    <p:sldId id="302" r:id="rId13"/>
    <p:sldId id="303" r:id="rId14"/>
    <p:sldId id="304" r:id="rId15"/>
    <p:sldId id="305" r:id="rId16"/>
    <p:sldId id="306" r:id="rId17"/>
    <p:sldId id="313" r:id="rId18"/>
    <p:sldId id="314" r:id="rId19"/>
    <p:sldId id="309" r:id="rId20"/>
  </p:sldIdLst>
  <p:sldSz cx="9144000" cy="5143500" type="screen16x9"/>
  <p:notesSz cx="6858000" cy="9144000"/>
  <p:embeddedFontLst>
    <p:embeddedFont>
      <p:font typeface="Montserrat"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Montserrat Light"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8617F7-BD45-45D3-9494-08AB8ACE10ED}">
  <a:tblStyle styleId="{668617F7-BD45-45D3-9494-08AB8ACE10E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89E5840-C12E-4C8B-9978-033B50F8BF3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0401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5377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1037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4444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5557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10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947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5198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241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7558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5415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3667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7841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4214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1559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7193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295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548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rgbClr val="D1F6FF"/>
            </a:gs>
          </a:gsLst>
          <a:path path="circle">
            <a:fillToRect l="100000" t="100000"/>
          </a:path>
          <a:tileRect r="-100000" b="-100000"/>
        </a:gradFill>
        <a:effectLst/>
      </p:bgPr>
    </p:bg>
    <p:spTree>
      <p:nvGrpSpPr>
        <p:cNvPr id="1" name="Shape 15"/>
        <p:cNvGrpSpPr/>
        <p:nvPr/>
      </p:nvGrpSpPr>
      <p:grpSpPr>
        <a:xfrm>
          <a:off x="0" y="0"/>
          <a:ext cx="0" cy="0"/>
          <a:chOff x="0" y="0"/>
          <a:chExt cx="0" cy="0"/>
        </a:xfrm>
      </p:grpSpPr>
      <p:grpSp>
        <p:nvGrpSpPr>
          <p:cNvPr id="16" name="Google Shape;16;p3"/>
          <p:cNvGrpSpPr/>
          <p:nvPr/>
        </p:nvGrpSpPr>
        <p:grpSpPr>
          <a:xfrm>
            <a:off x="3078602" y="0"/>
            <a:ext cx="6065389" cy="5143642"/>
            <a:chOff x="2052402" y="0"/>
            <a:chExt cx="6065389" cy="5143642"/>
          </a:xfrm>
        </p:grpSpPr>
        <p:sp>
          <p:nvSpPr>
            <p:cNvPr id="17" name="Google Shape;17;p3"/>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3"/>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3"/>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 name="Google Shape;20;p3"/>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a:endParaRPr/>
          </a:p>
        </p:txBody>
      </p:sp>
      <p:sp>
        <p:nvSpPr>
          <p:cNvPr id="21" name="Google Shape;21;p3"/>
          <p:cNvSpPr txBox="1">
            <a:spLocks noGrp="1"/>
          </p:cNvSpPr>
          <p:nvPr>
            <p:ph type="subTitle" idx="1"/>
          </p:nvPr>
        </p:nvSpPr>
        <p:spPr>
          <a:xfrm>
            <a:off x="685800" y="3076652"/>
            <a:ext cx="7772400" cy="398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400"/>
              <a:buNone/>
              <a:defRPr/>
            </a:lvl1pPr>
            <a:lvl2pPr lvl="1" rtl="0">
              <a:spcBef>
                <a:spcPts val="600"/>
              </a:spcBef>
              <a:spcAft>
                <a:spcPts val="0"/>
              </a:spcAft>
              <a:buClr>
                <a:schemeClr val="dk1"/>
              </a:buClr>
              <a:buSzPts val="3000"/>
              <a:buNone/>
              <a:defRPr sz="3000"/>
            </a:lvl2pPr>
            <a:lvl3pPr lvl="2" rtl="0">
              <a:spcBef>
                <a:spcPts val="600"/>
              </a:spcBef>
              <a:spcAft>
                <a:spcPts val="0"/>
              </a:spcAft>
              <a:buSzPts val="3000"/>
              <a:buNone/>
              <a:defRPr sz="3000"/>
            </a:lvl3pPr>
            <a:lvl4pPr lvl="3" rtl="0">
              <a:spcBef>
                <a:spcPts val="600"/>
              </a:spcBef>
              <a:spcAft>
                <a:spcPts val="0"/>
              </a:spcAft>
              <a:buSzPts val="3000"/>
              <a:buNone/>
              <a:defRPr sz="3000"/>
            </a:lvl4pPr>
            <a:lvl5pPr lvl="4" rtl="0">
              <a:spcBef>
                <a:spcPts val="600"/>
              </a:spcBef>
              <a:spcAft>
                <a:spcPts val="0"/>
              </a:spcAft>
              <a:buSzPts val="3000"/>
              <a:buNone/>
              <a:defRPr sz="3000"/>
            </a:lvl5pPr>
            <a:lvl6pPr lvl="5" rtl="0">
              <a:spcBef>
                <a:spcPts val="600"/>
              </a:spcBef>
              <a:spcAft>
                <a:spcPts val="0"/>
              </a:spcAft>
              <a:buSzPts val="3000"/>
              <a:buNone/>
              <a:defRPr sz="3000"/>
            </a:lvl6pPr>
            <a:lvl7pPr lvl="6" rtl="0">
              <a:spcBef>
                <a:spcPts val="600"/>
              </a:spcBef>
              <a:spcAft>
                <a:spcPts val="0"/>
              </a:spcAft>
              <a:buSzPts val="3000"/>
              <a:buNone/>
              <a:defRPr sz="3000"/>
            </a:lvl7pPr>
            <a:lvl8pPr lvl="7" rtl="0">
              <a:spcBef>
                <a:spcPts val="600"/>
              </a:spcBef>
              <a:spcAft>
                <a:spcPts val="0"/>
              </a:spcAft>
              <a:buSzPts val="3000"/>
              <a:buNone/>
              <a:defRPr sz="3000"/>
            </a:lvl8pPr>
            <a:lvl9pPr lvl="8" rtl="0">
              <a:spcBef>
                <a:spcPts val="600"/>
              </a:spcBef>
              <a:spcAft>
                <a:spcPts val="60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2pPr>
            <a:lvl3pPr lvl="2"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3pPr>
            <a:lvl4pPr lvl="3"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4pPr>
            <a:lvl5pPr lvl="4"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5pPr>
            <a:lvl6pPr lvl="5"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6pPr>
            <a:lvl7pPr lvl="6"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7pPr>
            <a:lvl8pPr lvl="7"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8pPr>
            <a:lvl9pPr lvl="8"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855300" y="1430147"/>
            <a:ext cx="7433400" cy="3033900"/>
          </a:xfrm>
          <a:prstGeom prst="rect">
            <a:avLst/>
          </a:prstGeom>
          <a:noFill/>
          <a:ln>
            <a:noFill/>
          </a:ln>
        </p:spPr>
        <p:txBody>
          <a:bodyPr spcFirstLastPara="1" wrap="square" lIns="0" tIns="0" rIns="0" bIns="0" anchor="t" anchorCtr="0">
            <a:noAutofit/>
          </a:bodyPr>
          <a:lstStyle>
            <a:lvl1pPr marL="457200" lvl="0" indent="-381000" rtl="0">
              <a:spcBef>
                <a:spcPts val="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1pPr>
            <a:lvl2pPr marL="914400" lvl="1" indent="-381000" rtl="0">
              <a:spcBef>
                <a:spcPts val="60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2pPr>
            <a:lvl3pPr marL="1371600" lvl="2"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3pPr>
            <a:lvl4pPr marL="1828800" lvl="3"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4pPr>
            <a:lvl5pPr marL="2286000" lvl="4"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5pPr>
            <a:lvl6pPr marL="2743200" lvl="5"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6pPr>
            <a:lvl7pPr marL="3200400" lvl="6"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7pPr>
            <a:lvl8pPr marL="3657600" lvl="7"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8pPr>
            <a:lvl9pPr marL="4114800" lvl="8" indent="-381000" rtl="0">
              <a:spcBef>
                <a:spcPts val="600"/>
              </a:spcBef>
              <a:spcAft>
                <a:spcPts val="60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b="1">
                <a:solidFill>
                  <a:schemeClr val="dk2"/>
                </a:solidFill>
                <a:latin typeface="Montserrat"/>
                <a:ea typeface="Montserrat"/>
                <a:cs typeface="Montserrat"/>
                <a:sym typeface="Montserrat"/>
              </a:defRPr>
            </a:lvl1pPr>
            <a:lvl2pPr lvl="1" algn="r" rtl="0">
              <a:buNone/>
              <a:defRPr sz="1300" b="1">
                <a:solidFill>
                  <a:schemeClr val="dk2"/>
                </a:solidFill>
                <a:latin typeface="Montserrat"/>
                <a:ea typeface="Montserrat"/>
                <a:cs typeface="Montserrat"/>
                <a:sym typeface="Montserrat"/>
              </a:defRPr>
            </a:lvl2pPr>
            <a:lvl3pPr lvl="2" algn="r" rtl="0">
              <a:buNone/>
              <a:defRPr sz="1300" b="1">
                <a:solidFill>
                  <a:schemeClr val="dk2"/>
                </a:solidFill>
                <a:latin typeface="Montserrat"/>
                <a:ea typeface="Montserrat"/>
                <a:cs typeface="Montserrat"/>
                <a:sym typeface="Montserrat"/>
              </a:defRPr>
            </a:lvl3pPr>
            <a:lvl4pPr lvl="3" algn="r" rtl="0">
              <a:buNone/>
              <a:defRPr sz="1300" b="1">
                <a:solidFill>
                  <a:schemeClr val="dk2"/>
                </a:solidFill>
                <a:latin typeface="Montserrat"/>
                <a:ea typeface="Montserrat"/>
                <a:cs typeface="Montserrat"/>
                <a:sym typeface="Montserrat"/>
              </a:defRPr>
            </a:lvl4pPr>
            <a:lvl5pPr lvl="4" algn="r" rtl="0">
              <a:buNone/>
              <a:defRPr sz="1300" b="1">
                <a:solidFill>
                  <a:schemeClr val="dk2"/>
                </a:solidFill>
                <a:latin typeface="Montserrat"/>
                <a:ea typeface="Montserrat"/>
                <a:cs typeface="Montserrat"/>
                <a:sym typeface="Montserrat"/>
              </a:defRPr>
            </a:lvl5pPr>
            <a:lvl6pPr lvl="5" algn="r" rtl="0">
              <a:buNone/>
              <a:defRPr sz="1300" b="1">
                <a:solidFill>
                  <a:schemeClr val="dk2"/>
                </a:solidFill>
                <a:latin typeface="Montserrat"/>
                <a:ea typeface="Montserrat"/>
                <a:cs typeface="Montserrat"/>
                <a:sym typeface="Montserrat"/>
              </a:defRPr>
            </a:lvl6pPr>
            <a:lvl7pPr lvl="6" algn="r" rtl="0">
              <a:buNone/>
              <a:defRPr sz="1300" b="1">
                <a:solidFill>
                  <a:schemeClr val="dk2"/>
                </a:solidFill>
                <a:latin typeface="Montserrat"/>
                <a:ea typeface="Montserrat"/>
                <a:cs typeface="Montserrat"/>
                <a:sym typeface="Montserrat"/>
              </a:defRPr>
            </a:lvl7pPr>
            <a:lvl8pPr lvl="7" algn="r" rtl="0">
              <a:buNone/>
              <a:defRPr sz="1300" b="1">
                <a:solidFill>
                  <a:schemeClr val="dk2"/>
                </a:solidFill>
                <a:latin typeface="Montserrat"/>
                <a:ea typeface="Montserrat"/>
                <a:cs typeface="Montserrat"/>
                <a:sym typeface="Montserrat"/>
              </a:defRPr>
            </a:lvl8pPr>
            <a:lvl9pPr lvl="8" algn="r" rtl="0">
              <a:buNone/>
              <a:defRPr sz="1300" b="1">
                <a:solidFill>
                  <a:schemeClr val="dk2"/>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4" name="Google Shape;87;p12"/>
          <p:cNvSpPr txBox="1">
            <a:spLocks noGrp="1"/>
          </p:cNvSpPr>
          <p:nvPr>
            <p:ph type="ctrTitle"/>
          </p:nvPr>
        </p:nvSpPr>
        <p:spPr>
          <a:xfrm>
            <a:off x="595746" y="1099604"/>
            <a:ext cx="7772400" cy="1600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vi-VN" dirty="0" smtClean="0">
                <a:latin typeface="+mn-lt"/>
              </a:rPr>
              <a:t>Sinh viên </a:t>
            </a:r>
            <a:br>
              <a:rPr lang="vi-VN" dirty="0" smtClean="0">
                <a:latin typeface="+mn-lt"/>
              </a:rPr>
            </a:br>
            <a:r>
              <a:rPr lang="vi-VN" dirty="0" smtClean="0">
                <a:latin typeface="+mn-lt"/>
              </a:rPr>
              <a:t>với thời đại </a:t>
            </a:r>
            <a:br>
              <a:rPr lang="vi-VN" dirty="0" smtClean="0">
                <a:latin typeface="+mn-lt"/>
              </a:rPr>
            </a:br>
            <a:r>
              <a:rPr lang="vi-VN" dirty="0" smtClean="0">
                <a:latin typeface="+mn-lt"/>
              </a:rPr>
              <a:t>công nghệ 4.0</a:t>
            </a:r>
            <a:endParaRPr dirty="0">
              <a:latin typeface="+mn-lt"/>
            </a:endParaRPr>
          </a:p>
        </p:txBody>
      </p:sp>
      <p:sp>
        <p:nvSpPr>
          <p:cNvPr id="5" name="TextBox 4"/>
          <p:cNvSpPr txBox="1"/>
          <p:nvPr/>
        </p:nvSpPr>
        <p:spPr>
          <a:xfrm>
            <a:off x="581892" y="3726872"/>
            <a:ext cx="3900054" cy="523220"/>
          </a:xfrm>
          <a:prstGeom prst="rect">
            <a:avLst/>
          </a:prstGeom>
          <a:noFill/>
        </p:spPr>
        <p:txBody>
          <a:bodyPr wrap="square" rtlCol="0">
            <a:spAutoFit/>
          </a:bodyPr>
          <a:lstStyle/>
          <a:p>
            <a:r>
              <a:rPr lang="vi-VN" dirty="0" smtClean="0">
                <a:solidFill>
                  <a:schemeClr val="accent1">
                    <a:lumMod val="50000"/>
                  </a:schemeClr>
                </a:solidFill>
                <a:latin typeface="+mn-lt"/>
              </a:rPr>
              <a:t>Sinh viên: Nguyễn Khánh Nam</a:t>
            </a:r>
            <a:br>
              <a:rPr lang="vi-VN" dirty="0" smtClean="0">
                <a:solidFill>
                  <a:schemeClr val="accent1">
                    <a:lumMod val="50000"/>
                  </a:schemeClr>
                </a:solidFill>
                <a:latin typeface="+mn-lt"/>
              </a:rPr>
            </a:br>
            <a:r>
              <a:rPr lang="vi-VN" dirty="0" smtClean="0">
                <a:solidFill>
                  <a:schemeClr val="accent1">
                    <a:lumMod val="50000"/>
                  </a:schemeClr>
                </a:solidFill>
                <a:latin typeface="+mn-lt"/>
              </a:rPr>
              <a:t>MSV: B20DCCN454</a:t>
            </a:r>
            <a:endParaRPr lang="en-US" dirty="0">
              <a:solidFill>
                <a:schemeClr val="accent1">
                  <a:lumMod val="50000"/>
                </a:schemeClr>
              </a:solidFill>
              <a:latin typeface="+mn-lt"/>
            </a:endParaRPr>
          </a:p>
        </p:txBody>
      </p:sp>
      <p:pic>
        <p:nvPicPr>
          <p:cNvPr id="6" name="Picture 4" descr="Ato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6178" y="1965246"/>
            <a:ext cx="1006550" cy="100655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Globa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65933" y="3252064"/>
            <a:ext cx="949612" cy="94961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Avata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94732" y="3782710"/>
            <a:ext cx="934762" cy="93476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0" descr="World"/>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31560" y="745317"/>
            <a:ext cx="1330036" cy="133003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2" descr="Cloud network"/>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20526" y="3668777"/>
            <a:ext cx="1059294" cy="1059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1378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42257" y="783771"/>
            <a:ext cx="7772400" cy="468779"/>
          </a:xfrm>
          <a:prstGeom prst="rect">
            <a:avLst/>
          </a:prstGeom>
        </p:spPr>
        <p:txBody>
          <a:bodyPr spcFirstLastPara="1" wrap="square" lIns="0" tIns="0" rIns="0" bIns="0" anchor="b" anchorCtr="0">
            <a:noAutofit/>
          </a:bodyPr>
          <a:lstStyle/>
          <a:p>
            <a:pPr lvl="0"/>
            <a:r>
              <a:rPr lang="vi-VN" sz="2800" dirty="0" smtClean="0">
                <a:solidFill>
                  <a:schemeClr val="accent1"/>
                </a:solidFill>
              </a:rPr>
              <a:t>3.</a:t>
            </a:r>
            <a:r>
              <a:rPr lang="vi-VN" sz="2800" dirty="0" smtClean="0"/>
              <a:t>Thực </a:t>
            </a:r>
            <a:r>
              <a:rPr lang="vi-VN" sz="2800" dirty="0"/>
              <a:t>trạng ứng dụng của công nghệ</a:t>
            </a:r>
            <a:endParaRPr sz="2800" dirty="0"/>
          </a:p>
        </p:txBody>
      </p:sp>
      <p:sp>
        <p:nvSpPr>
          <p:cNvPr id="6" name="Rounded Rectangle 5"/>
          <p:cNvSpPr/>
          <p:nvPr/>
        </p:nvSpPr>
        <p:spPr>
          <a:xfrm>
            <a:off x="642256" y="1407886"/>
            <a:ext cx="2866571" cy="311331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b="1" dirty="0" smtClean="0">
                <a:solidFill>
                  <a:schemeClr val="accent1">
                    <a:lumMod val="50000"/>
                  </a:schemeClr>
                </a:solidFill>
              </a:rPr>
              <a:t>Đời sống </a:t>
            </a:r>
            <a:br>
              <a:rPr lang="vi-VN" sz="2400" b="1" dirty="0" smtClean="0">
                <a:solidFill>
                  <a:schemeClr val="accent1">
                    <a:lumMod val="50000"/>
                  </a:schemeClr>
                </a:solidFill>
              </a:rPr>
            </a:br>
            <a:r>
              <a:rPr lang="vi-VN" sz="2400" b="1" dirty="0" smtClean="0">
                <a:solidFill>
                  <a:schemeClr val="accent1">
                    <a:lumMod val="50000"/>
                  </a:schemeClr>
                </a:solidFill>
              </a:rPr>
              <a:t>xã hội </a:t>
            </a:r>
          </a:p>
          <a:p>
            <a:pPr algn="ctr"/>
            <a:r>
              <a:rPr lang="vi-VN" sz="2000" dirty="0" smtClean="0">
                <a:solidFill>
                  <a:schemeClr val="accent1">
                    <a:lumMod val="50000"/>
                  </a:schemeClr>
                </a:solidFill>
              </a:rPr>
              <a:t>Sự phát triển của công nghệ dẫn đến sự phát triển của nền kinh tế </a:t>
            </a:r>
            <a:r>
              <a:rPr lang="vi-VN" sz="2000" dirty="0" smtClean="0">
                <a:solidFill>
                  <a:schemeClr val="accent1">
                    <a:lumMod val="50000"/>
                  </a:schemeClr>
                </a:solidFill>
              </a:rPr>
              <a:t>số. </a:t>
            </a:r>
            <a:r>
              <a:rPr lang="vi-VN" sz="2000" dirty="0" smtClean="0">
                <a:solidFill>
                  <a:schemeClr val="accent1">
                    <a:lumMod val="50000"/>
                  </a:schemeClr>
                </a:solidFill>
              </a:rPr>
              <a:t>Nền kinh tế ngày càng phụ thuộc nhiều vào công nghệ.</a:t>
            </a:r>
            <a:endParaRPr lang="en-US" sz="2000" dirty="0">
              <a:solidFill>
                <a:schemeClr val="accent1">
                  <a:lumMod val="50000"/>
                </a:schemeClr>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3980" y="1407886"/>
            <a:ext cx="4177642" cy="30860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719042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dirty="0">
                <a:solidFill>
                  <a:schemeClr val="accent1"/>
                </a:solidFill>
              </a:rPr>
              <a:t>4</a:t>
            </a:r>
            <a:r>
              <a:rPr lang="en" dirty="0" smtClean="0">
                <a:solidFill>
                  <a:schemeClr val="accent1"/>
                </a:solidFill>
              </a:rPr>
              <a:t>.</a:t>
            </a:r>
            <a:endParaRPr dirty="0">
              <a:solidFill>
                <a:schemeClr val="accent1"/>
              </a:solidFill>
            </a:endParaRPr>
          </a:p>
          <a:p>
            <a:pPr marL="0" lvl="0" indent="0" algn="l" rtl="0">
              <a:spcBef>
                <a:spcPts val="0"/>
              </a:spcBef>
              <a:spcAft>
                <a:spcPts val="0"/>
              </a:spcAft>
              <a:buNone/>
            </a:pPr>
            <a:r>
              <a:rPr lang="vi-VN" sz="3200" dirty="0" smtClean="0"/>
              <a:t>Những thách thức với sinh viên</a:t>
            </a:r>
            <a:endParaRPr sz="3200" dirty="0"/>
          </a:p>
        </p:txBody>
      </p:sp>
    </p:spTree>
    <p:extLst>
      <p:ext uri="{BB962C8B-B14F-4D97-AF65-F5344CB8AC3E}">
        <p14:creationId xmlns:p14="http://schemas.microsoft.com/office/powerpoint/2010/main" val="24331837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91457" y="754742"/>
            <a:ext cx="7772400" cy="425237"/>
          </a:xfrm>
          <a:prstGeom prst="rect">
            <a:avLst/>
          </a:prstGeom>
        </p:spPr>
        <p:txBody>
          <a:bodyPr spcFirstLastPara="1" wrap="square" lIns="0" tIns="0" rIns="0" bIns="0" anchor="b" anchorCtr="0">
            <a:noAutofit/>
          </a:bodyPr>
          <a:lstStyle/>
          <a:p>
            <a:pPr lvl="0"/>
            <a:r>
              <a:rPr lang="vi-VN" sz="2800" dirty="0" smtClean="0">
                <a:solidFill>
                  <a:schemeClr val="accent1"/>
                </a:solidFill>
              </a:rPr>
              <a:t>4.</a:t>
            </a:r>
            <a:r>
              <a:rPr lang="vi-VN" sz="2800" dirty="0" smtClean="0"/>
              <a:t>Những </a:t>
            </a:r>
            <a:r>
              <a:rPr lang="vi-VN" sz="2800" dirty="0"/>
              <a:t>thách thức với sinh viên</a:t>
            </a:r>
            <a:endParaRPr sz="2800" dirty="0"/>
          </a:p>
        </p:txBody>
      </p:sp>
      <p:sp>
        <p:nvSpPr>
          <p:cNvPr id="5" name="Rounded Rectangle 4"/>
          <p:cNvSpPr/>
          <p:nvPr/>
        </p:nvSpPr>
        <p:spPr>
          <a:xfrm>
            <a:off x="649516" y="1332992"/>
            <a:ext cx="5192484"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Phải liên tục học tập, nâng cao kỹ năng</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Do sự phát triển nhanh chóng của công nghệ</a:t>
            </a:r>
            <a:endParaRPr lang="en-US" sz="1600" dirty="0">
              <a:solidFill>
                <a:schemeClr val="accent1">
                  <a:lumMod val="50000"/>
                </a:schemeClr>
              </a:solidFill>
            </a:endParaRPr>
          </a:p>
        </p:txBody>
      </p:sp>
      <p:sp>
        <p:nvSpPr>
          <p:cNvPr id="7" name="Rounded Rectangle 6"/>
          <p:cNvSpPr/>
          <p:nvPr/>
        </p:nvSpPr>
        <p:spPr>
          <a:xfrm>
            <a:off x="1012373" y="2098540"/>
            <a:ext cx="5192484"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Đối mặt với nguy cơ bị “thay thế”</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Một số công việc bị thay thế bởi máy móc tự động hóa</a:t>
            </a:r>
            <a:endParaRPr lang="en-US" sz="1600" dirty="0">
              <a:solidFill>
                <a:schemeClr val="accent1">
                  <a:lumMod val="50000"/>
                </a:schemeClr>
              </a:solidFill>
            </a:endParaRPr>
          </a:p>
        </p:txBody>
      </p:sp>
      <p:sp>
        <p:nvSpPr>
          <p:cNvPr id="8" name="Rounded Rectangle 7"/>
          <p:cNvSpPr/>
          <p:nvPr/>
        </p:nvSpPr>
        <p:spPr>
          <a:xfrm>
            <a:off x="1360716" y="2848348"/>
            <a:ext cx="5874655"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Chịu ảnh hưởng từ thông tin sai lệch</a:t>
            </a:r>
            <a:br>
              <a:rPr lang="vi-VN" sz="2000" b="1" dirty="0" smtClean="0">
                <a:solidFill>
                  <a:schemeClr val="accent1">
                    <a:lumMod val="50000"/>
                  </a:schemeClr>
                </a:solidFill>
              </a:rPr>
            </a:br>
            <a:r>
              <a:rPr lang="vi-VN" sz="1600" dirty="0" smtClean="0">
                <a:solidFill>
                  <a:schemeClr val="accent1">
                    <a:lumMod val="50000"/>
                  </a:schemeClr>
                </a:solidFill>
              </a:rPr>
              <a:t>Quá nhiều thông tin được đăng tải mà chưa được kiểm chứng</a:t>
            </a:r>
            <a:endParaRPr lang="en-US" sz="1600" dirty="0">
              <a:solidFill>
                <a:schemeClr val="accent1">
                  <a:lumMod val="50000"/>
                </a:schemeClr>
              </a:solidFill>
            </a:endParaRPr>
          </a:p>
        </p:txBody>
      </p:sp>
      <p:sp>
        <p:nvSpPr>
          <p:cNvPr id="9" name="Rounded Rectangle 8"/>
          <p:cNvSpPr/>
          <p:nvPr/>
        </p:nvSpPr>
        <p:spPr>
          <a:xfrm>
            <a:off x="2222499" y="4363704"/>
            <a:ext cx="5535385"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Bị cuốn vào thế giới ảo</a:t>
            </a:r>
            <a:br>
              <a:rPr lang="vi-VN" sz="2000" b="1" dirty="0" smtClean="0">
                <a:solidFill>
                  <a:schemeClr val="accent1">
                    <a:lumMod val="50000"/>
                  </a:schemeClr>
                </a:solidFill>
              </a:rPr>
            </a:br>
            <a:r>
              <a:rPr lang="vi-VN" sz="1600" dirty="0" smtClean="0">
                <a:solidFill>
                  <a:schemeClr val="accent1">
                    <a:lumMod val="50000"/>
                  </a:schemeClr>
                </a:solidFill>
              </a:rPr>
              <a:t>Sức hấp dẫn của các tiện ích mà thiết bị điện tử mang lại</a:t>
            </a:r>
            <a:endParaRPr lang="en-US" sz="1600" dirty="0">
              <a:solidFill>
                <a:schemeClr val="accent1">
                  <a:lumMod val="50000"/>
                </a:schemeClr>
              </a:solidFill>
            </a:endParaRPr>
          </a:p>
        </p:txBody>
      </p:sp>
      <p:sp>
        <p:nvSpPr>
          <p:cNvPr id="10" name="Rounded Rectangle 9"/>
          <p:cNvSpPr/>
          <p:nvPr/>
        </p:nvSpPr>
        <p:spPr>
          <a:xfrm>
            <a:off x="1825172" y="3606026"/>
            <a:ext cx="6433456"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Khó khăn khi tìm kiếm việc làm</a:t>
            </a:r>
            <a:br>
              <a:rPr lang="vi-VN" sz="2000" b="1" dirty="0" smtClean="0">
                <a:solidFill>
                  <a:schemeClr val="accent1">
                    <a:lumMod val="50000"/>
                  </a:schemeClr>
                </a:solidFill>
              </a:rPr>
            </a:br>
            <a:r>
              <a:rPr lang="vi-VN" sz="1600" dirty="0" smtClean="0">
                <a:solidFill>
                  <a:schemeClr val="accent1">
                    <a:lumMod val="50000"/>
                  </a:schemeClr>
                </a:solidFill>
              </a:rPr>
              <a:t>Các công việc có yêu cầu cao hơn, sinh viên cạnh tranh gay gắt hơn</a:t>
            </a:r>
            <a:endParaRPr lang="en-US" sz="1600" dirty="0">
              <a:solidFill>
                <a:schemeClr val="accent1">
                  <a:lumMod val="50000"/>
                </a:schemeClr>
              </a:solidFill>
            </a:endParaRPr>
          </a:p>
        </p:txBody>
      </p:sp>
    </p:spTree>
    <p:extLst>
      <p:ext uri="{BB962C8B-B14F-4D97-AF65-F5344CB8AC3E}">
        <p14:creationId xmlns:p14="http://schemas.microsoft.com/office/powerpoint/2010/main" val="25104089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dirty="0">
                <a:solidFill>
                  <a:schemeClr val="accent1"/>
                </a:solidFill>
              </a:rPr>
              <a:t>5</a:t>
            </a:r>
            <a:r>
              <a:rPr lang="en" dirty="0" smtClean="0">
                <a:solidFill>
                  <a:schemeClr val="accent1"/>
                </a:solidFill>
              </a:rPr>
              <a:t>.</a:t>
            </a:r>
            <a:endParaRPr dirty="0">
              <a:solidFill>
                <a:schemeClr val="accent1"/>
              </a:solidFill>
            </a:endParaRPr>
          </a:p>
          <a:p>
            <a:pPr marL="0" lvl="0" indent="0" algn="l" rtl="0">
              <a:spcBef>
                <a:spcPts val="0"/>
              </a:spcBef>
              <a:spcAft>
                <a:spcPts val="0"/>
              </a:spcAft>
              <a:buNone/>
            </a:pPr>
            <a:r>
              <a:rPr lang="vi-VN" sz="3200" dirty="0" smtClean="0"/>
              <a:t>Những cơ hội với sinh viên</a:t>
            </a:r>
            <a:endParaRPr sz="3200" dirty="0"/>
          </a:p>
        </p:txBody>
      </p:sp>
    </p:spTree>
    <p:extLst>
      <p:ext uri="{BB962C8B-B14F-4D97-AF65-F5344CB8AC3E}">
        <p14:creationId xmlns:p14="http://schemas.microsoft.com/office/powerpoint/2010/main" val="13583631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598714" y="754742"/>
            <a:ext cx="7772400" cy="439751"/>
          </a:xfrm>
          <a:prstGeom prst="rect">
            <a:avLst/>
          </a:prstGeom>
        </p:spPr>
        <p:txBody>
          <a:bodyPr spcFirstLastPara="1" wrap="square" lIns="0" tIns="0" rIns="0" bIns="0" anchor="b" anchorCtr="0">
            <a:noAutofit/>
          </a:bodyPr>
          <a:lstStyle/>
          <a:p>
            <a:pPr lvl="0"/>
            <a:r>
              <a:rPr lang="vi-VN" sz="2800" dirty="0" smtClean="0">
                <a:solidFill>
                  <a:schemeClr val="accent1"/>
                </a:solidFill>
              </a:rPr>
              <a:t>5.</a:t>
            </a:r>
            <a:r>
              <a:rPr lang="vi-VN" sz="2800" dirty="0" smtClean="0"/>
              <a:t>Những </a:t>
            </a:r>
            <a:r>
              <a:rPr lang="vi-VN" sz="2800" dirty="0"/>
              <a:t>cơ hội với sinh viên</a:t>
            </a:r>
            <a:endParaRPr sz="2800" dirty="0"/>
          </a:p>
        </p:txBody>
      </p:sp>
      <p:sp>
        <p:nvSpPr>
          <p:cNvPr id="3" name="Rounded Rectangle 2"/>
          <p:cNvSpPr/>
          <p:nvPr/>
        </p:nvSpPr>
        <p:spPr>
          <a:xfrm>
            <a:off x="5130800" y="1325735"/>
            <a:ext cx="3240314"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vi-VN" sz="2000" b="1" dirty="0" smtClean="0">
                <a:solidFill>
                  <a:schemeClr val="accent1">
                    <a:lumMod val="50000"/>
                  </a:schemeClr>
                </a:solidFill>
              </a:rPr>
              <a:t>Cơ hội việc làm</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Nhiều ngành nghề mới xuất hiện</a:t>
            </a:r>
            <a:endParaRPr lang="en-US" sz="1600" dirty="0">
              <a:solidFill>
                <a:schemeClr val="accent1">
                  <a:lumMod val="50000"/>
                </a:schemeClr>
              </a:solidFill>
            </a:endParaRPr>
          </a:p>
        </p:txBody>
      </p:sp>
      <p:sp>
        <p:nvSpPr>
          <p:cNvPr id="8" name="Rounded Rectangle 7"/>
          <p:cNvSpPr/>
          <p:nvPr/>
        </p:nvSpPr>
        <p:spPr>
          <a:xfrm>
            <a:off x="2329543" y="2061642"/>
            <a:ext cx="5584371"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vi-VN" sz="2000" b="1" dirty="0" smtClean="0">
                <a:solidFill>
                  <a:schemeClr val="accent1">
                    <a:lumMod val="50000"/>
                  </a:schemeClr>
                </a:solidFill>
              </a:rPr>
              <a:t>Nâng cao trình độ</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Có cơ hội tiếp cận với tri thức với sự hỗ trợ của công nghệ</a:t>
            </a:r>
            <a:endParaRPr lang="en-US" sz="1600" dirty="0">
              <a:solidFill>
                <a:schemeClr val="accent1">
                  <a:lumMod val="50000"/>
                </a:schemeClr>
              </a:solidFill>
            </a:endParaRPr>
          </a:p>
        </p:txBody>
      </p:sp>
      <p:sp>
        <p:nvSpPr>
          <p:cNvPr id="9" name="Rounded Rectangle 8"/>
          <p:cNvSpPr/>
          <p:nvPr/>
        </p:nvSpPr>
        <p:spPr>
          <a:xfrm>
            <a:off x="2126343" y="2797549"/>
            <a:ext cx="5294085"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vi-VN" sz="2000" b="1" dirty="0" smtClean="0">
                <a:solidFill>
                  <a:schemeClr val="accent1">
                    <a:lumMod val="50000"/>
                  </a:schemeClr>
                </a:solidFill>
              </a:rPr>
              <a:t>Khởi nghiệp</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Với sự hỗ trợ của các công nghệ mới giúp giảm chi phí</a:t>
            </a:r>
            <a:endParaRPr lang="en-US" sz="1600" dirty="0">
              <a:solidFill>
                <a:schemeClr val="accent1">
                  <a:lumMod val="50000"/>
                </a:schemeClr>
              </a:solidFill>
            </a:endParaRPr>
          </a:p>
        </p:txBody>
      </p:sp>
      <p:sp>
        <p:nvSpPr>
          <p:cNvPr id="10" name="Rounded Rectangle 9"/>
          <p:cNvSpPr/>
          <p:nvPr/>
        </p:nvSpPr>
        <p:spPr>
          <a:xfrm>
            <a:off x="2002971" y="3533456"/>
            <a:ext cx="5025572"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vi-VN" sz="2000" b="1" dirty="0" smtClean="0">
                <a:solidFill>
                  <a:schemeClr val="accent1">
                    <a:lumMod val="50000"/>
                  </a:schemeClr>
                </a:solidFill>
              </a:rPr>
              <a:t>Kết nối toàn cầu</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Công nghệ giúp sinh viên kết nối với bạn bè quốc tế</a:t>
            </a:r>
            <a:endParaRPr lang="en-US" sz="1600" dirty="0">
              <a:solidFill>
                <a:schemeClr val="accent1">
                  <a:lumMod val="50000"/>
                </a:schemeClr>
              </a:solidFill>
            </a:endParaRPr>
          </a:p>
        </p:txBody>
      </p:sp>
      <p:sp>
        <p:nvSpPr>
          <p:cNvPr id="11" name="Rounded Rectangle 10"/>
          <p:cNvSpPr/>
          <p:nvPr/>
        </p:nvSpPr>
        <p:spPr>
          <a:xfrm>
            <a:off x="1451429" y="4269363"/>
            <a:ext cx="5076371" cy="60466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vi-VN" sz="2000" b="1" dirty="0" smtClean="0">
                <a:solidFill>
                  <a:schemeClr val="accent1">
                    <a:lumMod val="50000"/>
                  </a:schemeClr>
                </a:solidFill>
              </a:rPr>
              <a:t>Chất lượng cuộc sống tốt hơn</a:t>
            </a:r>
            <a:r>
              <a:rPr lang="vi-VN" sz="2000" dirty="0" smtClean="0">
                <a:solidFill>
                  <a:schemeClr val="accent1">
                    <a:lumMod val="50000"/>
                  </a:schemeClr>
                </a:solidFill>
              </a:rPr>
              <a:t/>
            </a:r>
            <a:br>
              <a:rPr lang="vi-VN" sz="2000" dirty="0" smtClean="0">
                <a:solidFill>
                  <a:schemeClr val="accent1">
                    <a:lumMod val="50000"/>
                  </a:schemeClr>
                </a:solidFill>
              </a:rPr>
            </a:br>
            <a:r>
              <a:rPr lang="vi-VN" sz="1600" dirty="0" smtClean="0">
                <a:solidFill>
                  <a:schemeClr val="accent1">
                    <a:lumMod val="50000"/>
                  </a:schemeClr>
                </a:solidFill>
              </a:rPr>
              <a:t>Công nghệ mới giúp cải thiện chất lượng cuộc sống</a:t>
            </a:r>
            <a:endParaRPr lang="en-US" sz="1600" dirty="0">
              <a:solidFill>
                <a:schemeClr val="accent1">
                  <a:lumMod val="50000"/>
                </a:schemeClr>
              </a:solidFill>
            </a:endParaRPr>
          </a:p>
        </p:txBody>
      </p:sp>
    </p:spTree>
    <p:extLst>
      <p:ext uri="{BB962C8B-B14F-4D97-AF65-F5344CB8AC3E}">
        <p14:creationId xmlns:p14="http://schemas.microsoft.com/office/powerpoint/2010/main" val="22235364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dirty="0">
                <a:solidFill>
                  <a:schemeClr val="accent1"/>
                </a:solidFill>
              </a:rPr>
              <a:t>6</a:t>
            </a:r>
            <a:r>
              <a:rPr lang="en" dirty="0" smtClean="0">
                <a:solidFill>
                  <a:schemeClr val="accent1"/>
                </a:solidFill>
              </a:rPr>
              <a:t>.</a:t>
            </a:r>
            <a:endParaRPr dirty="0">
              <a:solidFill>
                <a:schemeClr val="accent1"/>
              </a:solidFill>
            </a:endParaRPr>
          </a:p>
          <a:p>
            <a:pPr marL="0" lvl="0" indent="0" algn="l" rtl="0">
              <a:spcBef>
                <a:spcPts val="0"/>
              </a:spcBef>
              <a:spcAft>
                <a:spcPts val="0"/>
              </a:spcAft>
              <a:buNone/>
            </a:pPr>
            <a:r>
              <a:rPr lang="vi-VN" sz="3200" dirty="0" smtClean="0"/>
              <a:t>Sinh viên cần phải làm gì để bắt kịp thời đại công nghệ 4.0</a:t>
            </a:r>
            <a:endParaRPr sz="3200" dirty="0"/>
          </a:p>
        </p:txBody>
      </p:sp>
    </p:spTree>
    <p:extLst>
      <p:ext uri="{BB962C8B-B14F-4D97-AF65-F5344CB8AC3E}">
        <p14:creationId xmlns:p14="http://schemas.microsoft.com/office/powerpoint/2010/main" val="1374026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13228" y="761999"/>
            <a:ext cx="7772400" cy="882437"/>
          </a:xfrm>
          <a:prstGeom prst="rect">
            <a:avLst/>
          </a:prstGeom>
        </p:spPr>
        <p:txBody>
          <a:bodyPr spcFirstLastPara="1" wrap="square" lIns="0" tIns="0" rIns="0" bIns="0" anchor="b" anchorCtr="0">
            <a:noAutofit/>
          </a:bodyPr>
          <a:lstStyle/>
          <a:p>
            <a:pPr lvl="0"/>
            <a:r>
              <a:rPr lang="vi-VN" sz="2800" dirty="0" smtClean="0">
                <a:solidFill>
                  <a:schemeClr val="accent1"/>
                </a:solidFill>
              </a:rPr>
              <a:t>6.</a:t>
            </a:r>
            <a:r>
              <a:rPr lang="vi-VN" sz="2800" dirty="0" smtClean="0"/>
              <a:t>Sinh </a:t>
            </a:r>
            <a:r>
              <a:rPr lang="vi-VN" sz="2800" dirty="0"/>
              <a:t>viên cần phải làm gì để bắt kịp thời đại công nghệ 4.0</a:t>
            </a:r>
            <a:endParaRPr sz="2800" dirty="0"/>
          </a:p>
        </p:txBody>
      </p:sp>
      <p:sp>
        <p:nvSpPr>
          <p:cNvPr id="2" name="TextBox 1"/>
          <p:cNvSpPr txBox="1"/>
          <p:nvPr/>
        </p:nvSpPr>
        <p:spPr>
          <a:xfrm>
            <a:off x="613228" y="2061369"/>
            <a:ext cx="2981195" cy="1692771"/>
          </a:xfrm>
          <a:prstGeom prst="rect">
            <a:avLst/>
          </a:prstGeom>
          <a:noFill/>
        </p:spPr>
        <p:txBody>
          <a:bodyPr wrap="square" rtlCol="0">
            <a:spAutoFit/>
          </a:bodyPr>
          <a:lstStyle/>
          <a:p>
            <a:r>
              <a:rPr lang="vi-VN" sz="2000" b="1" dirty="0" smtClean="0">
                <a:solidFill>
                  <a:schemeClr val="accent1">
                    <a:lumMod val="50000"/>
                  </a:schemeClr>
                </a:solidFill>
              </a:rPr>
              <a:t>Nâng cao kiến thức và kỹ năng chuyên môn</a:t>
            </a:r>
            <a:r>
              <a:rPr lang="vi-VN" dirty="0" smtClean="0">
                <a:solidFill>
                  <a:schemeClr val="accent1">
                    <a:lumMod val="50000"/>
                  </a:schemeClr>
                </a:solidFill>
              </a:rPr>
              <a:t/>
            </a:r>
            <a:br>
              <a:rPr lang="vi-VN" dirty="0" smtClean="0">
                <a:solidFill>
                  <a:schemeClr val="accent1">
                    <a:lumMod val="50000"/>
                  </a:schemeClr>
                </a:solidFill>
              </a:rPr>
            </a:br>
            <a:r>
              <a:rPr lang="vi-VN" sz="1600" dirty="0" smtClean="0">
                <a:solidFill>
                  <a:schemeClr val="accent1">
                    <a:lumMod val="50000"/>
                  </a:schemeClr>
                </a:solidFill>
              </a:rPr>
              <a:t>Sinh viên cần bắt kịp những xu hướng, thay đổi của công nghệ 4.0 tác động tới ngành học</a:t>
            </a:r>
            <a:endParaRPr lang="en-US" sz="1600" dirty="0">
              <a:solidFill>
                <a:schemeClr val="accent1">
                  <a:lumMod val="50000"/>
                </a:schemeClr>
              </a:solidFill>
            </a:endParaRPr>
          </a:p>
        </p:txBody>
      </p:sp>
      <p:sp>
        <p:nvSpPr>
          <p:cNvPr id="4" name="TextBox 3"/>
          <p:cNvSpPr txBox="1"/>
          <p:nvPr/>
        </p:nvSpPr>
        <p:spPr>
          <a:xfrm>
            <a:off x="4587110" y="2215256"/>
            <a:ext cx="3229131" cy="1384995"/>
          </a:xfrm>
          <a:prstGeom prst="rect">
            <a:avLst/>
          </a:prstGeom>
          <a:noFill/>
        </p:spPr>
        <p:txBody>
          <a:bodyPr wrap="square" rtlCol="0">
            <a:spAutoFit/>
          </a:bodyPr>
          <a:lstStyle/>
          <a:p>
            <a:r>
              <a:rPr lang="vi-VN" sz="2000" b="1" dirty="0" smtClean="0">
                <a:solidFill>
                  <a:schemeClr val="accent1">
                    <a:lumMod val="50000"/>
                  </a:schemeClr>
                </a:solidFill>
              </a:rPr>
              <a:t>Phát triển kỹ năng mềm</a:t>
            </a:r>
            <a:r>
              <a:rPr lang="vi-VN" dirty="0" smtClean="0">
                <a:solidFill>
                  <a:schemeClr val="accent1">
                    <a:lumMod val="50000"/>
                  </a:schemeClr>
                </a:solidFill>
              </a:rPr>
              <a:t/>
            </a:r>
            <a:br>
              <a:rPr lang="vi-VN" dirty="0" smtClean="0">
                <a:solidFill>
                  <a:schemeClr val="accent1">
                    <a:lumMod val="50000"/>
                  </a:schemeClr>
                </a:solidFill>
              </a:rPr>
            </a:br>
            <a:r>
              <a:rPr lang="vi-VN" sz="1600" dirty="0" smtClean="0">
                <a:solidFill>
                  <a:schemeClr val="accent1">
                    <a:lumMod val="50000"/>
                  </a:schemeClr>
                </a:solidFill>
              </a:rPr>
              <a:t>Sinh viên cần rèn luyện những kỹ năng quan trọng để áp dụng trong môi trường làm việc hiện đại</a:t>
            </a:r>
            <a:endParaRPr lang="en-US" sz="1600" dirty="0">
              <a:solidFill>
                <a:schemeClr val="accent1">
                  <a:lumMod val="50000"/>
                </a:schemeClr>
              </a:solidFill>
            </a:endParaRPr>
          </a:p>
        </p:txBody>
      </p:sp>
    </p:spTree>
    <p:extLst>
      <p:ext uri="{BB962C8B-B14F-4D97-AF65-F5344CB8AC3E}">
        <p14:creationId xmlns:p14="http://schemas.microsoft.com/office/powerpoint/2010/main" val="42753749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13228" y="761999"/>
            <a:ext cx="7772400" cy="882437"/>
          </a:xfrm>
          <a:prstGeom prst="rect">
            <a:avLst/>
          </a:prstGeom>
        </p:spPr>
        <p:txBody>
          <a:bodyPr spcFirstLastPara="1" wrap="square" lIns="0" tIns="0" rIns="0" bIns="0" anchor="b" anchorCtr="0">
            <a:noAutofit/>
          </a:bodyPr>
          <a:lstStyle/>
          <a:p>
            <a:pPr lvl="0"/>
            <a:r>
              <a:rPr lang="vi-VN" sz="2800" dirty="0" smtClean="0">
                <a:solidFill>
                  <a:schemeClr val="accent1"/>
                </a:solidFill>
              </a:rPr>
              <a:t>6.</a:t>
            </a:r>
            <a:r>
              <a:rPr lang="vi-VN" sz="2800" dirty="0" smtClean="0"/>
              <a:t>Sinh </a:t>
            </a:r>
            <a:r>
              <a:rPr lang="vi-VN" sz="2800" dirty="0"/>
              <a:t>viên cần phải làm gì để bắt kịp thời đại công nghệ 4.0</a:t>
            </a:r>
            <a:endParaRPr sz="2800" dirty="0"/>
          </a:p>
        </p:txBody>
      </p:sp>
      <p:sp>
        <p:nvSpPr>
          <p:cNvPr id="2" name="TextBox 1"/>
          <p:cNvSpPr txBox="1"/>
          <p:nvPr/>
        </p:nvSpPr>
        <p:spPr>
          <a:xfrm>
            <a:off x="613228" y="2061369"/>
            <a:ext cx="2981195" cy="1354217"/>
          </a:xfrm>
          <a:prstGeom prst="rect">
            <a:avLst/>
          </a:prstGeom>
          <a:noFill/>
        </p:spPr>
        <p:txBody>
          <a:bodyPr wrap="square" rtlCol="0">
            <a:spAutoFit/>
          </a:bodyPr>
          <a:lstStyle/>
          <a:p>
            <a:r>
              <a:rPr lang="vi-VN" sz="2000" b="1" dirty="0" smtClean="0">
                <a:solidFill>
                  <a:schemeClr val="accent1">
                    <a:lumMod val="50000"/>
                  </a:schemeClr>
                </a:solidFill>
              </a:rPr>
              <a:t>Học các kỹ năng </a:t>
            </a:r>
            <a:br>
              <a:rPr lang="vi-VN" sz="2000" b="1" dirty="0" smtClean="0">
                <a:solidFill>
                  <a:schemeClr val="accent1">
                    <a:lumMod val="50000"/>
                  </a:schemeClr>
                </a:solidFill>
              </a:rPr>
            </a:br>
            <a:r>
              <a:rPr lang="vi-VN" sz="2000" b="1" dirty="0" smtClean="0">
                <a:solidFill>
                  <a:schemeClr val="accent1">
                    <a:lumMod val="50000"/>
                  </a:schemeClr>
                </a:solidFill>
              </a:rPr>
              <a:t>kỹ thuật số</a:t>
            </a:r>
            <a:r>
              <a:rPr lang="vi-VN" dirty="0" smtClean="0">
                <a:solidFill>
                  <a:schemeClr val="accent1">
                    <a:lumMod val="50000"/>
                  </a:schemeClr>
                </a:solidFill>
              </a:rPr>
              <a:t/>
            </a:r>
            <a:br>
              <a:rPr lang="vi-VN" dirty="0" smtClean="0">
                <a:solidFill>
                  <a:schemeClr val="accent1">
                    <a:lumMod val="50000"/>
                  </a:schemeClr>
                </a:solidFill>
              </a:rPr>
            </a:br>
            <a:r>
              <a:rPr lang="vi-VN" dirty="0" smtClean="0">
                <a:solidFill>
                  <a:schemeClr val="accent1">
                    <a:lumMod val="50000"/>
                  </a:schemeClr>
                </a:solidFill>
              </a:rPr>
              <a:t>Để có nhiều cơ hội hơn trong thời đại thay đổi nhanh và mạnh của công nghệ</a:t>
            </a:r>
            <a:endParaRPr lang="en-US" sz="1600" dirty="0">
              <a:solidFill>
                <a:schemeClr val="accent1">
                  <a:lumMod val="50000"/>
                </a:schemeClr>
              </a:solidFill>
            </a:endParaRPr>
          </a:p>
        </p:txBody>
      </p:sp>
      <p:sp>
        <p:nvSpPr>
          <p:cNvPr id="4" name="TextBox 3"/>
          <p:cNvSpPr txBox="1"/>
          <p:nvPr/>
        </p:nvSpPr>
        <p:spPr>
          <a:xfrm>
            <a:off x="4499428" y="2061369"/>
            <a:ext cx="3229131" cy="1354217"/>
          </a:xfrm>
          <a:prstGeom prst="rect">
            <a:avLst/>
          </a:prstGeom>
          <a:noFill/>
        </p:spPr>
        <p:txBody>
          <a:bodyPr wrap="square" rtlCol="0">
            <a:spAutoFit/>
          </a:bodyPr>
          <a:lstStyle/>
          <a:p>
            <a:r>
              <a:rPr lang="vi-VN" sz="2000" b="1" dirty="0" smtClean="0">
                <a:solidFill>
                  <a:schemeClr val="accent1">
                    <a:lumMod val="50000"/>
                  </a:schemeClr>
                </a:solidFill>
              </a:rPr>
              <a:t>Rèn kỹ năng tự học,</a:t>
            </a:r>
            <a:br>
              <a:rPr lang="vi-VN" sz="2000" b="1" dirty="0" smtClean="0">
                <a:solidFill>
                  <a:schemeClr val="accent1">
                    <a:lumMod val="50000"/>
                  </a:schemeClr>
                </a:solidFill>
              </a:rPr>
            </a:br>
            <a:r>
              <a:rPr lang="vi-VN" sz="2000" b="1" dirty="0" smtClean="0">
                <a:solidFill>
                  <a:schemeClr val="accent1">
                    <a:lumMod val="50000"/>
                  </a:schemeClr>
                </a:solidFill>
              </a:rPr>
              <a:t> tư duy sáng tạo</a:t>
            </a:r>
            <a:r>
              <a:rPr lang="vi-VN" dirty="0" smtClean="0">
                <a:solidFill>
                  <a:schemeClr val="accent1">
                    <a:lumMod val="50000"/>
                  </a:schemeClr>
                </a:solidFill>
              </a:rPr>
              <a:t/>
            </a:r>
            <a:br>
              <a:rPr lang="vi-VN" dirty="0" smtClean="0">
                <a:solidFill>
                  <a:schemeClr val="accent1">
                    <a:lumMod val="50000"/>
                  </a:schemeClr>
                </a:solidFill>
              </a:rPr>
            </a:br>
            <a:r>
              <a:rPr lang="vi-VN" dirty="0" smtClean="0">
                <a:solidFill>
                  <a:schemeClr val="accent1">
                    <a:lumMod val="50000"/>
                  </a:schemeClr>
                </a:solidFill>
              </a:rPr>
              <a:t>Khả năng tự học là một điểm mạnh và là một kỹ năng không thể thiếu, nhất là trong thời đại công nghệ 4.0</a:t>
            </a:r>
            <a:endParaRPr lang="en-US" sz="1600" dirty="0">
              <a:solidFill>
                <a:schemeClr val="accent1">
                  <a:lumMod val="50000"/>
                </a:schemeClr>
              </a:solidFill>
            </a:endParaRPr>
          </a:p>
        </p:txBody>
      </p:sp>
    </p:spTree>
    <p:extLst>
      <p:ext uri="{BB962C8B-B14F-4D97-AF65-F5344CB8AC3E}">
        <p14:creationId xmlns:p14="http://schemas.microsoft.com/office/powerpoint/2010/main" val="37649512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13228" y="761999"/>
            <a:ext cx="7772400" cy="882437"/>
          </a:xfrm>
          <a:prstGeom prst="rect">
            <a:avLst/>
          </a:prstGeom>
        </p:spPr>
        <p:txBody>
          <a:bodyPr spcFirstLastPara="1" wrap="square" lIns="0" tIns="0" rIns="0" bIns="0" anchor="b" anchorCtr="0">
            <a:noAutofit/>
          </a:bodyPr>
          <a:lstStyle/>
          <a:p>
            <a:pPr lvl="0"/>
            <a:r>
              <a:rPr lang="vi-VN" sz="2800" dirty="0" smtClean="0">
                <a:solidFill>
                  <a:schemeClr val="accent1"/>
                </a:solidFill>
              </a:rPr>
              <a:t>6.</a:t>
            </a:r>
            <a:r>
              <a:rPr lang="vi-VN" sz="2800" dirty="0" smtClean="0"/>
              <a:t>Sinh </a:t>
            </a:r>
            <a:r>
              <a:rPr lang="vi-VN" sz="2800" dirty="0"/>
              <a:t>viên cần phải làm gì để bắt kịp thời đại công nghệ 4.0</a:t>
            </a:r>
            <a:endParaRPr sz="2800" dirty="0"/>
          </a:p>
        </p:txBody>
      </p:sp>
      <p:sp>
        <p:nvSpPr>
          <p:cNvPr id="2" name="TextBox 1"/>
          <p:cNvSpPr txBox="1"/>
          <p:nvPr/>
        </p:nvSpPr>
        <p:spPr>
          <a:xfrm>
            <a:off x="613228" y="2061369"/>
            <a:ext cx="2981195" cy="1384995"/>
          </a:xfrm>
          <a:prstGeom prst="rect">
            <a:avLst/>
          </a:prstGeom>
          <a:noFill/>
        </p:spPr>
        <p:txBody>
          <a:bodyPr wrap="square" rtlCol="0">
            <a:spAutoFit/>
          </a:bodyPr>
          <a:lstStyle/>
          <a:p>
            <a:r>
              <a:rPr lang="vi-VN" sz="2000" b="1" dirty="0" smtClean="0">
                <a:solidFill>
                  <a:schemeClr val="accent1">
                    <a:lumMod val="50000"/>
                  </a:schemeClr>
                </a:solidFill>
              </a:rPr>
              <a:t>Học ngoại ngữ</a:t>
            </a:r>
            <a:r>
              <a:rPr lang="vi-VN" dirty="0" smtClean="0">
                <a:solidFill>
                  <a:schemeClr val="accent1">
                    <a:lumMod val="50000"/>
                  </a:schemeClr>
                </a:solidFill>
              </a:rPr>
              <a:t/>
            </a:r>
            <a:br>
              <a:rPr lang="vi-VN" dirty="0" smtClean="0">
                <a:solidFill>
                  <a:schemeClr val="accent1">
                    <a:lumMod val="50000"/>
                  </a:schemeClr>
                </a:solidFill>
              </a:rPr>
            </a:br>
            <a:r>
              <a:rPr lang="vi-VN" dirty="0" smtClean="0">
                <a:solidFill>
                  <a:schemeClr val="accent1">
                    <a:lumMod val="50000"/>
                  </a:schemeClr>
                </a:solidFill>
              </a:rPr>
              <a:t>G</a:t>
            </a:r>
            <a:r>
              <a:rPr lang="vi-VN" sz="1600" dirty="0" smtClean="0">
                <a:solidFill>
                  <a:schemeClr val="accent1">
                    <a:lumMod val="50000"/>
                  </a:schemeClr>
                </a:solidFill>
              </a:rPr>
              <a:t>iúp sinh viên tăng vốn hiểu biết, tiếp thu được những nguồn tài liệu mở và giao lưu kiến thức với bạn bè quốc tế</a:t>
            </a:r>
            <a:endParaRPr lang="en-US" sz="1600" dirty="0">
              <a:solidFill>
                <a:schemeClr val="accent1">
                  <a:lumMod val="50000"/>
                </a:schemeClr>
              </a:solidFill>
            </a:endParaRPr>
          </a:p>
        </p:txBody>
      </p:sp>
      <p:sp>
        <p:nvSpPr>
          <p:cNvPr id="4" name="TextBox 3"/>
          <p:cNvSpPr txBox="1"/>
          <p:nvPr/>
        </p:nvSpPr>
        <p:spPr>
          <a:xfrm>
            <a:off x="4499428" y="2184479"/>
            <a:ext cx="3229131" cy="1138773"/>
          </a:xfrm>
          <a:prstGeom prst="rect">
            <a:avLst/>
          </a:prstGeom>
          <a:noFill/>
        </p:spPr>
        <p:txBody>
          <a:bodyPr wrap="square" rtlCol="0">
            <a:spAutoFit/>
          </a:bodyPr>
          <a:lstStyle/>
          <a:p>
            <a:r>
              <a:rPr lang="vi-VN" sz="2000" b="1" dirty="0" smtClean="0">
                <a:solidFill>
                  <a:schemeClr val="accent1">
                    <a:lumMod val="50000"/>
                  </a:schemeClr>
                </a:solidFill>
              </a:rPr>
              <a:t>Am hiểu công nghệ</a:t>
            </a:r>
            <a:r>
              <a:rPr lang="vi-VN" dirty="0" smtClean="0">
                <a:solidFill>
                  <a:schemeClr val="accent1">
                    <a:lumMod val="50000"/>
                  </a:schemeClr>
                </a:solidFill>
              </a:rPr>
              <a:t/>
            </a:r>
            <a:br>
              <a:rPr lang="vi-VN" dirty="0" smtClean="0">
                <a:solidFill>
                  <a:schemeClr val="accent1">
                    <a:lumMod val="50000"/>
                  </a:schemeClr>
                </a:solidFill>
              </a:rPr>
            </a:br>
            <a:r>
              <a:rPr lang="vi-VN" sz="1600" dirty="0" smtClean="0">
                <a:solidFill>
                  <a:schemeClr val="accent1">
                    <a:lumMod val="50000"/>
                  </a:schemeClr>
                </a:solidFill>
              </a:rPr>
              <a:t>Sinh viên cần theo dõi các công nghệ mới nhất để biết được xu thế phát triển</a:t>
            </a:r>
            <a:endParaRPr lang="en-US" sz="1600" dirty="0">
              <a:solidFill>
                <a:schemeClr val="accent1">
                  <a:lumMod val="50000"/>
                </a:schemeClr>
              </a:solidFill>
            </a:endParaRPr>
          </a:p>
        </p:txBody>
      </p:sp>
    </p:spTree>
    <p:extLst>
      <p:ext uri="{BB962C8B-B14F-4D97-AF65-F5344CB8AC3E}">
        <p14:creationId xmlns:p14="http://schemas.microsoft.com/office/powerpoint/2010/main" val="12193637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vi-VN" dirty="0" smtClean="0">
                <a:ln>
                  <a:solidFill>
                    <a:schemeClr val="accent2">
                      <a:lumMod val="40000"/>
                      <a:lumOff val="60000"/>
                    </a:schemeClr>
                  </a:solidFill>
                </a:ln>
                <a:solidFill>
                  <a:schemeClr val="accent1">
                    <a:lumMod val="50000"/>
                  </a:schemeClr>
                </a:solidFill>
              </a:rPr>
              <a:t>Thanks for watching</a:t>
            </a:r>
            <a:endParaRPr sz="3200" dirty="0">
              <a:ln>
                <a:solidFill>
                  <a:schemeClr val="accent2">
                    <a:lumMod val="40000"/>
                    <a:lumOff val="60000"/>
                  </a:schemeClr>
                </a:solidFill>
              </a:ln>
              <a:solidFill>
                <a:schemeClr val="accent1">
                  <a:lumMod val="50000"/>
                </a:schemeClr>
              </a:solidFill>
            </a:endParaRPr>
          </a:p>
        </p:txBody>
      </p:sp>
    </p:spTree>
    <p:extLst>
      <p:ext uri="{BB962C8B-B14F-4D97-AF65-F5344CB8AC3E}">
        <p14:creationId xmlns:p14="http://schemas.microsoft.com/office/powerpoint/2010/main" val="16174871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solidFill>
                  <a:schemeClr val="accent1"/>
                </a:solidFill>
              </a:rPr>
              <a:t>1.</a:t>
            </a:r>
            <a:endParaRPr dirty="0">
              <a:solidFill>
                <a:schemeClr val="accent1"/>
              </a:solidFill>
            </a:endParaRPr>
          </a:p>
          <a:p>
            <a:pPr marL="0" lvl="0" indent="0" algn="l" rtl="0">
              <a:spcBef>
                <a:spcPts val="0"/>
              </a:spcBef>
              <a:spcAft>
                <a:spcPts val="0"/>
              </a:spcAft>
              <a:buNone/>
            </a:pPr>
            <a:r>
              <a:rPr lang="vi-VN" sz="3200" dirty="0" smtClean="0"/>
              <a:t>Khái niệm, ý nghĩa của </a:t>
            </a:r>
            <a:br>
              <a:rPr lang="vi-VN" sz="3200" dirty="0" smtClean="0"/>
            </a:br>
            <a:r>
              <a:rPr lang="vi-VN" sz="3200" dirty="0" smtClean="0"/>
              <a:t>“thời đại công nghệ 4.0”</a:t>
            </a:r>
            <a:endParaRPr sz="32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706581" y="684776"/>
            <a:ext cx="7772400" cy="922351"/>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2800" dirty="0" smtClean="0">
                <a:solidFill>
                  <a:schemeClr val="accent1"/>
                </a:solidFill>
              </a:rPr>
              <a:t>1.</a:t>
            </a:r>
            <a:r>
              <a:rPr lang="vi-VN" sz="2800" dirty="0" smtClean="0"/>
              <a:t>Khái niệm, ý nghĩa của “thời đại công nghệ 4.0”</a:t>
            </a:r>
            <a:endParaRPr sz="2800" dirty="0"/>
          </a:p>
        </p:txBody>
      </p:sp>
      <p:sp>
        <p:nvSpPr>
          <p:cNvPr id="4" name="Oval 3"/>
          <p:cNvSpPr/>
          <p:nvPr/>
        </p:nvSpPr>
        <p:spPr>
          <a:xfrm>
            <a:off x="-1974911" y="1699076"/>
            <a:ext cx="7568740" cy="7568740"/>
          </a:xfrm>
          <a:prstGeom prst="ellipse">
            <a:avLst/>
          </a:prstGeom>
          <a:solidFill>
            <a:schemeClr val="accent1">
              <a:lumMod val="20000"/>
              <a:lumOff val="8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accent1">
                  <a:lumMod val="50000"/>
                </a:schemeClr>
              </a:solidFill>
            </a:endParaRPr>
          </a:p>
        </p:txBody>
      </p:sp>
      <p:sp>
        <p:nvSpPr>
          <p:cNvPr id="6" name="Oval 5"/>
          <p:cNvSpPr/>
          <p:nvPr/>
        </p:nvSpPr>
        <p:spPr>
          <a:xfrm>
            <a:off x="5180279" y="1893948"/>
            <a:ext cx="2689102" cy="2689102"/>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000" b="1" dirty="0" smtClean="0">
                <a:solidFill>
                  <a:schemeClr val="accent1">
                    <a:lumMod val="50000"/>
                  </a:schemeClr>
                </a:solidFill>
              </a:rPr>
              <a:t>Ý nghĩa </a:t>
            </a:r>
          </a:p>
          <a:p>
            <a:pPr algn="ctr"/>
            <a:r>
              <a:rPr lang="vi-VN" dirty="0" smtClean="0">
                <a:solidFill>
                  <a:schemeClr val="accent1">
                    <a:lumMod val="50000"/>
                  </a:schemeClr>
                </a:solidFill>
              </a:rPr>
              <a:t>Thời </a:t>
            </a:r>
            <a:r>
              <a:rPr lang="vi-VN" dirty="0">
                <a:solidFill>
                  <a:schemeClr val="accent1">
                    <a:lumMod val="50000"/>
                  </a:schemeClr>
                </a:solidFill>
              </a:rPr>
              <a:t>đại công nghệ 4.0 phát triển đồng nghĩa với những cơ hội đổi mới lớn và những thách thức khổng lồ đang chờ đợi chúng ta</a:t>
            </a:r>
            <a:endParaRPr lang="en-US" b="1" dirty="0">
              <a:solidFill>
                <a:schemeClr val="accent1">
                  <a:lumMod val="50000"/>
                </a:schemeClr>
              </a:solidFill>
            </a:endParaRPr>
          </a:p>
        </p:txBody>
      </p:sp>
      <p:sp>
        <p:nvSpPr>
          <p:cNvPr id="5" name="TextBox 4"/>
          <p:cNvSpPr txBox="1"/>
          <p:nvPr/>
        </p:nvSpPr>
        <p:spPr>
          <a:xfrm>
            <a:off x="706580" y="2004179"/>
            <a:ext cx="4887249" cy="2831544"/>
          </a:xfrm>
          <a:prstGeom prst="rect">
            <a:avLst/>
          </a:prstGeom>
          <a:noFill/>
        </p:spPr>
        <p:txBody>
          <a:bodyPr wrap="square" rtlCol="0">
            <a:spAutoFit/>
          </a:bodyPr>
          <a:lstStyle/>
          <a:p>
            <a:r>
              <a:rPr lang="vi-VN" sz="2400" b="1" dirty="0">
                <a:solidFill>
                  <a:schemeClr val="accent1">
                    <a:lumMod val="50000"/>
                  </a:schemeClr>
                </a:solidFill>
              </a:rPr>
              <a:t>Khái niệm</a:t>
            </a:r>
            <a:r>
              <a:rPr lang="vi-VN" sz="1600" b="1" dirty="0">
                <a:solidFill>
                  <a:schemeClr val="accent1">
                    <a:lumMod val="50000"/>
                  </a:schemeClr>
                </a:solidFill>
              </a:rPr>
              <a:t/>
            </a:r>
            <a:br>
              <a:rPr lang="vi-VN" sz="1600" b="1" dirty="0">
                <a:solidFill>
                  <a:schemeClr val="accent1">
                    <a:lumMod val="50000"/>
                  </a:schemeClr>
                </a:solidFill>
              </a:rPr>
            </a:br>
            <a:r>
              <a:rPr lang="vi-VN" sz="2000" dirty="0">
                <a:solidFill>
                  <a:schemeClr val="accent1">
                    <a:lumMod val="50000"/>
                  </a:schemeClr>
                </a:solidFill>
              </a:rPr>
              <a:t>Là sự kết hợp và phát triển </a:t>
            </a:r>
            <a:r>
              <a:rPr lang="vi-VN" sz="2000" dirty="0" smtClean="0">
                <a:solidFill>
                  <a:schemeClr val="accent1">
                    <a:lumMod val="50000"/>
                  </a:schemeClr>
                </a:solidFill>
              </a:rPr>
              <a:t/>
            </a:r>
            <a:br>
              <a:rPr lang="vi-VN" sz="2000" dirty="0" smtClean="0">
                <a:solidFill>
                  <a:schemeClr val="accent1">
                    <a:lumMod val="50000"/>
                  </a:schemeClr>
                </a:solidFill>
              </a:rPr>
            </a:br>
            <a:r>
              <a:rPr lang="vi-VN" sz="2000" dirty="0" smtClean="0">
                <a:solidFill>
                  <a:schemeClr val="accent1">
                    <a:lumMod val="50000"/>
                  </a:schemeClr>
                </a:solidFill>
              </a:rPr>
              <a:t>của </a:t>
            </a:r>
            <a:r>
              <a:rPr lang="vi-VN" sz="2000" dirty="0">
                <a:solidFill>
                  <a:schemeClr val="accent1">
                    <a:lumMod val="50000"/>
                  </a:schemeClr>
                </a:solidFill>
              </a:rPr>
              <a:t>nhiều công nghệ tiên tiến </a:t>
            </a:r>
            <a:r>
              <a:rPr lang="vi-VN" sz="2000" dirty="0" smtClean="0">
                <a:solidFill>
                  <a:schemeClr val="accent1">
                    <a:lumMod val="50000"/>
                  </a:schemeClr>
                </a:solidFill>
              </a:rPr>
              <a:t/>
            </a:r>
            <a:br>
              <a:rPr lang="vi-VN" sz="2000" dirty="0" smtClean="0">
                <a:solidFill>
                  <a:schemeClr val="accent1">
                    <a:lumMod val="50000"/>
                  </a:schemeClr>
                </a:solidFill>
              </a:rPr>
            </a:br>
            <a:r>
              <a:rPr lang="vi-VN" sz="2000" dirty="0" smtClean="0">
                <a:solidFill>
                  <a:schemeClr val="accent1">
                    <a:lumMod val="50000"/>
                  </a:schemeClr>
                </a:solidFill>
              </a:rPr>
              <a:t>như </a:t>
            </a:r>
            <a:r>
              <a:rPr lang="vi-VN" sz="2000" dirty="0">
                <a:solidFill>
                  <a:schemeClr val="accent1">
                    <a:lumMod val="50000"/>
                  </a:schemeClr>
                </a:solidFill>
              </a:rPr>
              <a:t>trí tuệ nhân tạo, Internet vạn </a:t>
            </a:r>
            <a:r>
              <a:rPr lang="vi-VN" sz="2000" dirty="0" smtClean="0">
                <a:solidFill>
                  <a:schemeClr val="accent1">
                    <a:lumMod val="50000"/>
                  </a:schemeClr>
                </a:solidFill>
              </a:rPr>
              <a:t/>
            </a:r>
            <a:br>
              <a:rPr lang="vi-VN" sz="2000" dirty="0" smtClean="0">
                <a:solidFill>
                  <a:schemeClr val="accent1">
                    <a:lumMod val="50000"/>
                  </a:schemeClr>
                </a:solidFill>
              </a:rPr>
            </a:br>
            <a:r>
              <a:rPr lang="vi-VN" sz="2000" dirty="0" smtClean="0">
                <a:solidFill>
                  <a:schemeClr val="accent1">
                    <a:lumMod val="50000"/>
                  </a:schemeClr>
                </a:solidFill>
              </a:rPr>
              <a:t>vật</a:t>
            </a:r>
            <a:r>
              <a:rPr lang="vi-VN" sz="2000" dirty="0">
                <a:solidFill>
                  <a:schemeClr val="accent1">
                    <a:lumMod val="50000"/>
                  </a:schemeClr>
                </a:solidFill>
              </a:rPr>
              <a:t>, robot, máy tính đám mây, IoT. </a:t>
            </a:r>
            <a:r>
              <a:rPr lang="vi-VN" sz="2000" dirty="0" smtClean="0">
                <a:solidFill>
                  <a:schemeClr val="accent1">
                    <a:lumMod val="50000"/>
                  </a:schemeClr>
                </a:solidFill>
              </a:rPr>
              <a:t/>
            </a:r>
            <a:br>
              <a:rPr lang="vi-VN" sz="2000" dirty="0" smtClean="0">
                <a:solidFill>
                  <a:schemeClr val="accent1">
                    <a:lumMod val="50000"/>
                  </a:schemeClr>
                </a:solidFill>
              </a:rPr>
            </a:br>
            <a:r>
              <a:rPr lang="vi-VN" sz="2000" dirty="0" smtClean="0">
                <a:solidFill>
                  <a:schemeClr val="accent1">
                    <a:lumMod val="50000"/>
                  </a:schemeClr>
                </a:solidFill>
              </a:rPr>
              <a:t>Tác </a:t>
            </a:r>
            <a:r>
              <a:rPr lang="vi-VN" sz="2000" dirty="0">
                <a:solidFill>
                  <a:schemeClr val="accent1">
                    <a:lumMod val="50000"/>
                  </a:schemeClr>
                </a:solidFill>
              </a:rPr>
              <a:t>động đến tất cả các lĩnh vực, nền kinh tế, các ngành kinh tế và ngành </a:t>
            </a:r>
            <a:r>
              <a:rPr lang="vi-VN" sz="2000" dirty="0" smtClean="0">
                <a:solidFill>
                  <a:schemeClr val="accent1">
                    <a:lumMod val="50000"/>
                  </a:schemeClr>
                </a:solidFill>
              </a:rPr>
              <a:t/>
            </a:r>
            <a:br>
              <a:rPr lang="vi-VN" sz="2000" dirty="0" smtClean="0">
                <a:solidFill>
                  <a:schemeClr val="accent1">
                    <a:lumMod val="50000"/>
                  </a:schemeClr>
                </a:solidFill>
              </a:rPr>
            </a:br>
            <a:r>
              <a:rPr lang="vi-VN" sz="2000" dirty="0" smtClean="0">
                <a:solidFill>
                  <a:schemeClr val="accent1">
                    <a:lumMod val="50000"/>
                  </a:schemeClr>
                </a:solidFill>
              </a:rPr>
              <a:t>công </a:t>
            </a:r>
            <a:r>
              <a:rPr lang="vi-VN" sz="2000" dirty="0">
                <a:solidFill>
                  <a:schemeClr val="accent1">
                    <a:lumMod val="50000"/>
                  </a:schemeClr>
                </a:solidFill>
              </a:rPr>
              <a:t>nghiệp </a:t>
            </a:r>
            <a:endParaRPr lang="en-US" sz="2000" dirty="0">
              <a:solidFill>
                <a:schemeClr val="accent1">
                  <a:lumMod val="50000"/>
                </a:schemeClr>
              </a:solidFill>
            </a:endParaRPr>
          </a:p>
          <a:p>
            <a:endParaRPr lang="en-US" dirty="0"/>
          </a:p>
        </p:txBody>
      </p:sp>
    </p:spTree>
    <p:extLst>
      <p:ext uri="{BB962C8B-B14F-4D97-AF65-F5344CB8AC3E}">
        <p14:creationId xmlns:p14="http://schemas.microsoft.com/office/powerpoint/2010/main" val="12481004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dirty="0">
                <a:solidFill>
                  <a:schemeClr val="accent1"/>
                </a:solidFill>
              </a:rPr>
              <a:t>2</a:t>
            </a:r>
            <a:r>
              <a:rPr lang="en" dirty="0" smtClean="0">
                <a:solidFill>
                  <a:schemeClr val="accent1"/>
                </a:solidFill>
              </a:rPr>
              <a:t>.</a:t>
            </a:r>
            <a:endParaRPr dirty="0">
              <a:solidFill>
                <a:schemeClr val="accent1"/>
              </a:solidFill>
            </a:endParaRPr>
          </a:p>
          <a:p>
            <a:pPr marL="0" lvl="0" indent="0" algn="l" rtl="0">
              <a:spcBef>
                <a:spcPts val="0"/>
              </a:spcBef>
              <a:spcAft>
                <a:spcPts val="0"/>
              </a:spcAft>
              <a:buNone/>
            </a:pPr>
            <a:r>
              <a:rPr lang="vi-VN" sz="3200" dirty="0" smtClean="0"/>
              <a:t>Lịch sử hình thành </a:t>
            </a:r>
            <a:br>
              <a:rPr lang="vi-VN" sz="3200" dirty="0" smtClean="0"/>
            </a:br>
            <a:endParaRPr sz="3200" dirty="0"/>
          </a:p>
        </p:txBody>
      </p:sp>
    </p:spTree>
    <p:extLst>
      <p:ext uri="{BB962C8B-B14F-4D97-AF65-F5344CB8AC3E}">
        <p14:creationId xmlns:p14="http://schemas.microsoft.com/office/powerpoint/2010/main" val="28135352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25763" y="762000"/>
            <a:ext cx="7772400" cy="449646"/>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sz="2800" dirty="0">
                <a:solidFill>
                  <a:schemeClr val="accent1"/>
                </a:solidFill>
              </a:rPr>
              <a:t>2</a:t>
            </a:r>
            <a:r>
              <a:rPr lang="en" sz="2800" dirty="0" smtClean="0">
                <a:solidFill>
                  <a:schemeClr val="accent1"/>
                </a:solidFill>
              </a:rPr>
              <a:t>.</a:t>
            </a:r>
            <a:r>
              <a:rPr lang="vi-VN" sz="2800" dirty="0" smtClean="0"/>
              <a:t>Lịch sử hình thành</a:t>
            </a:r>
            <a:endParaRPr sz="2800" dirty="0"/>
          </a:p>
        </p:txBody>
      </p:sp>
      <p:sp>
        <p:nvSpPr>
          <p:cNvPr id="2" name="Rounded Rectangle 1"/>
          <p:cNvSpPr/>
          <p:nvPr/>
        </p:nvSpPr>
        <p:spPr>
          <a:xfrm>
            <a:off x="625763" y="1407885"/>
            <a:ext cx="6110514" cy="64588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CMCN1</a:t>
            </a:r>
            <a:r>
              <a:rPr lang="vi-VN" sz="2000" dirty="0" smtClean="0">
                <a:solidFill>
                  <a:schemeClr val="accent1">
                    <a:lumMod val="50000"/>
                  </a:schemeClr>
                </a:solidFill>
              </a:rPr>
              <a:t>: từ cuối thế kỷ 18 với đặc trưng là sự cơ khí hóa</a:t>
            </a:r>
            <a:endParaRPr lang="en-US" sz="2000" dirty="0">
              <a:solidFill>
                <a:schemeClr val="accent1">
                  <a:lumMod val="50000"/>
                </a:schemeClr>
              </a:solidFill>
            </a:endParaRPr>
          </a:p>
        </p:txBody>
      </p:sp>
      <p:sp>
        <p:nvSpPr>
          <p:cNvPr id="4" name="Rounded Rectangle 3"/>
          <p:cNvSpPr/>
          <p:nvPr/>
        </p:nvSpPr>
        <p:spPr>
          <a:xfrm>
            <a:off x="1148277" y="2250010"/>
            <a:ext cx="6110514" cy="64588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CMCN2</a:t>
            </a:r>
            <a:r>
              <a:rPr lang="vi-VN" sz="2000" dirty="0" smtClean="0">
                <a:solidFill>
                  <a:schemeClr val="accent1">
                    <a:lumMod val="50000"/>
                  </a:schemeClr>
                </a:solidFill>
              </a:rPr>
              <a:t> : từ giữa thế kỷ 19 với sự phát triển của động cơ điện</a:t>
            </a:r>
            <a:endParaRPr lang="en-US" sz="2000" dirty="0">
              <a:solidFill>
                <a:schemeClr val="accent1">
                  <a:lumMod val="50000"/>
                </a:schemeClr>
              </a:solidFill>
            </a:endParaRPr>
          </a:p>
        </p:txBody>
      </p:sp>
      <p:sp>
        <p:nvSpPr>
          <p:cNvPr id="5" name="Rounded Rectangle 4"/>
          <p:cNvSpPr/>
          <p:nvPr/>
        </p:nvSpPr>
        <p:spPr>
          <a:xfrm>
            <a:off x="1823192" y="3085470"/>
            <a:ext cx="6110514" cy="64588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CMCN3</a:t>
            </a:r>
            <a:r>
              <a:rPr lang="vi-VN" sz="2000" dirty="0" smtClean="0">
                <a:solidFill>
                  <a:schemeClr val="accent1">
                    <a:lumMod val="50000"/>
                  </a:schemeClr>
                </a:solidFill>
              </a:rPr>
              <a:t> : từ cuối thế kỷ 20 với sự ra đời của điện tử, công nghệ</a:t>
            </a:r>
            <a:endParaRPr lang="en-US" sz="2000" dirty="0">
              <a:solidFill>
                <a:schemeClr val="accent1">
                  <a:lumMod val="50000"/>
                </a:schemeClr>
              </a:solidFill>
            </a:endParaRPr>
          </a:p>
        </p:txBody>
      </p:sp>
      <p:sp>
        <p:nvSpPr>
          <p:cNvPr id="6" name="Rounded Rectangle 5"/>
          <p:cNvSpPr/>
          <p:nvPr/>
        </p:nvSpPr>
        <p:spPr>
          <a:xfrm>
            <a:off x="2527135" y="3934260"/>
            <a:ext cx="6110514" cy="64588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smtClean="0">
                <a:solidFill>
                  <a:schemeClr val="accent1">
                    <a:lumMod val="50000"/>
                  </a:schemeClr>
                </a:solidFill>
              </a:rPr>
              <a:t>CMCN4</a:t>
            </a:r>
            <a:r>
              <a:rPr lang="vi-VN" sz="2000" dirty="0" smtClean="0">
                <a:solidFill>
                  <a:schemeClr val="accent1">
                    <a:lumMod val="50000"/>
                  </a:schemeClr>
                </a:solidFill>
              </a:rPr>
              <a:t> : bắt đầu từ thế kỷ 21 với sự kết hợp các công nghệ và internet</a:t>
            </a:r>
            <a:endParaRPr lang="en-US" sz="2000" dirty="0">
              <a:solidFill>
                <a:schemeClr val="accent1">
                  <a:lumMod val="50000"/>
                </a:schemeClr>
              </a:solidFill>
            </a:endParaRPr>
          </a:p>
        </p:txBody>
      </p:sp>
    </p:spTree>
    <p:extLst>
      <p:ext uri="{BB962C8B-B14F-4D97-AF65-F5344CB8AC3E}">
        <p14:creationId xmlns:p14="http://schemas.microsoft.com/office/powerpoint/2010/main" val="9748409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1668151"/>
            <a:ext cx="7899400" cy="1311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vi-VN" dirty="0">
                <a:solidFill>
                  <a:schemeClr val="accent1"/>
                </a:solidFill>
              </a:rPr>
              <a:t>3</a:t>
            </a:r>
            <a:r>
              <a:rPr lang="en" dirty="0" smtClean="0">
                <a:solidFill>
                  <a:schemeClr val="accent1"/>
                </a:solidFill>
              </a:rPr>
              <a:t>.</a:t>
            </a:r>
            <a:endParaRPr dirty="0">
              <a:solidFill>
                <a:schemeClr val="accent1"/>
              </a:solidFill>
            </a:endParaRPr>
          </a:p>
          <a:p>
            <a:pPr marL="0" lvl="0" indent="0" algn="l" rtl="0">
              <a:spcBef>
                <a:spcPts val="0"/>
              </a:spcBef>
              <a:spcAft>
                <a:spcPts val="0"/>
              </a:spcAft>
              <a:buNone/>
            </a:pPr>
            <a:r>
              <a:rPr lang="vi-VN" sz="3200" dirty="0" smtClean="0"/>
              <a:t>Thực trạng ứng dụng của công nghệ</a:t>
            </a:r>
            <a:endParaRPr sz="3200" dirty="0"/>
          </a:p>
        </p:txBody>
      </p:sp>
    </p:spTree>
    <p:extLst>
      <p:ext uri="{BB962C8B-B14F-4D97-AF65-F5344CB8AC3E}">
        <p14:creationId xmlns:p14="http://schemas.microsoft.com/office/powerpoint/2010/main" val="2249379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9194" r="5291"/>
          <a:stretch/>
        </p:blipFill>
        <p:spPr>
          <a:xfrm>
            <a:off x="3370943" y="1407886"/>
            <a:ext cx="5043714" cy="32669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09" name="Google Shape;109;p15"/>
          <p:cNvSpPr txBox="1">
            <a:spLocks noGrp="1"/>
          </p:cNvSpPr>
          <p:nvPr>
            <p:ph type="ctrTitle"/>
          </p:nvPr>
        </p:nvSpPr>
        <p:spPr>
          <a:xfrm>
            <a:off x="642257" y="783771"/>
            <a:ext cx="7772400" cy="468779"/>
          </a:xfrm>
          <a:prstGeom prst="rect">
            <a:avLst/>
          </a:prstGeom>
        </p:spPr>
        <p:txBody>
          <a:bodyPr spcFirstLastPara="1" wrap="square" lIns="0" tIns="0" rIns="0" bIns="0" anchor="b" anchorCtr="0">
            <a:noAutofit/>
          </a:bodyPr>
          <a:lstStyle/>
          <a:p>
            <a:pPr lvl="0"/>
            <a:r>
              <a:rPr lang="vi-VN" sz="2800" dirty="0" smtClean="0">
                <a:solidFill>
                  <a:schemeClr val="accent1"/>
                </a:solidFill>
              </a:rPr>
              <a:t>3.</a:t>
            </a:r>
            <a:r>
              <a:rPr lang="vi-VN" sz="2800" dirty="0" smtClean="0"/>
              <a:t>Thực </a:t>
            </a:r>
            <a:r>
              <a:rPr lang="vi-VN" sz="2800" dirty="0"/>
              <a:t>trạng ứng dụng của công nghệ</a:t>
            </a:r>
            <a:endParaRPr sz="2800" dirty="0"/>
          </a:p>
        </p:txBody>
      </p:sp>
      <p:sp>
        <p:nvSpPr>
          <p:cNvPr id="2" name="Rounded Rectangle 1"/>
          <p:cNvSpPr/>
          <p:nvPr/>
        </p:nvSpPr>
        <p:spPr>
          <a:xfrm>
            <a:off x="642256" y="1407886"/>
            <a:ext cx="2209801" cy="326571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b="1" dirty="0" smtClean="0">
                <a:solidFill>
                  <a:schemeClr val="accent1">
                    <a:lumMod val="50000"/>
                  </a:schemeClr>
                </a:solidFill>
              </a:rPr>
              <a:t>Giải</a:t>
            </a:r>
            <a:r>
              <a:rPr lang="vi-VN" sz="2400" dirty="0" smtClean="0">
                <a:solidFill>
                  <a:schemeClr val="accent1">
                    <a:lumMod val="50000"/>
                  </a:schemeClr>
                </a:solidFill>
              </a:rPr>
              <a:t> </a:t>
            </a:r>
            <a:r>
              <a:rPr lang="vi-VN" sz="2400" b="1" dirty="0" smtClean="0">
                <a:solidFill>
                  <a:schemeClr val="accent1">
                    <a:lumMod val="50000"/>
                  </a:schemeClr>
                </a:solidFill>
              </a:rPr>
              <a:t>trí</a:t>
            </a:r>
          </a:p>
          <a:p>
            <a:pPr algn="ctr"/>
            <a:r>
              <a:rPr lang="vi-VN" sz="2000" dirty="0" smtClean="0">
                <a:solidFill>
                  <a:schemeClr val="accent1">
                    <a:lumMod val="50000"/>
                  </a:schemeClr>
                </a:solidFill>
              </a:rPr>
              <a:t>Sự phát triển của công nghệ kéo theo sự phát triển của các thiết bị. Mở ra một thế giới giải trí rộng lớn cho giới trẻ.</a:t>
            </a:r>
            <a:endParaRPr lang="en-US" sz="2000" dirty="0">
              <a:solidFill>
                <a:schemeClr val="accent1">
                  <a:lumMod val="50000"/>
                </a:schemeClr>
              </a:solidFill>
            </a:endParaRPr>
          </a:p>
        </p:txBody>
      </p:sp>
    </p:spTree>
    <p:extLst>
      <p:ext uri="{BB962C8B-B14F-4D97-AF65-F5344CB8AC3E}">
        <p14:creationId xmlns:p14="http://schemas.microsoft.com/office/powerpoint/2010/main" val="14954441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42257" y="783771"/>
            <a:ext cx="7772400" cy="468779"/>
          </a:xfrm>
          <a:prstGeom prst="rect">
            <a:avLst/>
          </a:prstGeom>
        </p:spPr>
        <p:txBody>
          <a:bodyPr spcFirstLastPara="1" wrap="square" lIns="0" tIns="0" rIns="0" bIns="0" anchor="b" anchorCtr="0">
            <a:noAutofit/>
          </a:bodyPr>
          <a:lstStyle/>
          <a:p>
            <a:pPr lvl="0"/>
            <a:r>
              <a:rPr lang="vi-VN" sz="2800" dirty="0" smtClean="0">
                <a:solidFill>
                  <a:schemeClr val="accent1"/>
                </a:solidFill>
              </a:rPr>
              <a:t>3.</a:t>
            </a:r>
            <a:r>
              <a:rPr lang="vi-VN" sz="2800" dirty="0" smtClean="0"/>
              <a:t>Thực </a:t>
            </a:r>
            <a:r>
              <a:rPr lang="vi-VN" sz="2800" dirty="0"/>
              <a:t>trạng ứng dụng của công nghệ</a:t>
            </a:r>
            <a:endParaRPr sz="2800" dirty="0"/>
          </a:p>
        </p:txBody>
      </p:sp>
      <p:sp>
        <p:nvSpPr>
          <p:cNvPr id="4" name="Rounded Rectangle 3"/>
          <p:cNvSpPr/>
          <p:nvPr/>
        </p:nvSpPr>
        <p:spPr>
          <a:xfrm>
            <a:off x="642256" y="1400629"/>
            <a:ext cx="2623458" cy="311331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b="1" dirty="0" smtClean="0">
                <a:solidFill>
                  <a:schemeClr val="accent1">
                    <a:lumMod val="50000"/>
                  </a:schemeClr>
                </a:solidFill>
              </a:rPr>
              <a:t>Học tập</a:t>
            </a:r>
          </a:p>
          <a:p>
            <a:pPr algn="ctr"/>
            <a:r>
              <a:rPr lang="vi-VN" sz="2000" dirty="0" smtClean="0">
                <a:solidFill>
                  <a:schemeClr val="accent1">
                    <a:lumMod val="50000"/>
                  </a:schemeClr>
                </a:solidFill>
              </a:rPr>
              <a:t>Việc áp dụng công nghệ vào quá trình giảng dạy dần trở nên phổ biến. Sinh viên cũng có lợi thế trong việc học tập và phát triển, ứng dụng công nghệ.</a:t>
            </a:r>
            <a:endParaRPr lang="en-US" sz="2000" dirty="0">
              <a:solidFill>
                <a:schemeClr val="accent1">
                  <a:lumMod val="50000"/>
                </a:schemeClr>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6967" y="1400629"/>
            <a:ext cx="4667690" cy="31133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61787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42257" y="783771"/>
            <a:ext cx="7772400" cy="468779"/>
          </a:xfrm>
          <a:prstGeom prst="rect">
            <a:avLst/>
          </a:prstGeom>
        </p:spPr>
        <p:txBody>
          <a:bodyPr spcFirstLastPara="1" wrap="square" lIns="0" tIns="0" rIns="0" bIns="0" anchor="b" anchorCtr="0">
            <a:noAutofit/>
          </a:bodyPr>
          <a:lstStyle/>
          <a:p>
            <a:pPr lvl="0"/>
            <a:r>
              <a:rPr lang="vi-VN" sz="2800" dirty="0" smtClean="0">
                <a:solidFill>
                  <a:schemeClr val="accent1"/>
                </a:solidFill>
              </a:rPr>
              <a:t>3.</a:t>
            </a:r>
            <a:r>
              <a:rPr lang="vi-VN" sz="2800" dirty="0" smtClean="0"/>
              <a:t>Thực </a:t>
            </a:r>
            <a:r>
              <a:rPr lang="vi-VN" sz="2800" dirty="0"/>
              <a:t>trạng ứng dụng của công nghệ</a:t>
            </a:r>
            <a:endParaRPr sz="2800" dirty="0"/>
          </a:p>
        </p:txBody>
      </p:sp>
      <p:sp>
        <p:nvSpPr>
          <p:cNvPr id="5" name="Rounded Rectangle 4"/>
          <p:cNvSpPr/>
          <p:nvPr/>
        </p:nvSpPr>
        <p:spPr>
          <a:xfrm>
            <a:off x="642256" y="1371601"/>
            <a:ext cx="2362201" cy="311331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b="1" dirty="0" smtClean="0">
                <a:solidFill>
                  <a:schemeClr val="accent1">
                    <a:lumMod val="50000"/>
                  </a:schemeClr>
                </a:solidFill>
              </a:rPr>
              <a:t>Việc làm</a:t>
            </a:r>
          </a:p>
          <a:p>
            <a:pPr algn="ctr"/>
            <a:r>
              <a:rPr lang="vi-VN" sz="2000" dirty="0" smtClean="0">
                <a:solidFill>
                  <a:schemeClr val="accent1">
                    <a:lumMod val="50000"/>
                  </a:schemeClr>
                </a:solidFill>
              </a:rPr>
              <a:t>Thời đại công nghệ 4.0 mở ra rất nhiều cơ hội việc làm cho sinh viên. Nhiều công việc chưa từng xuất hiện trước đó.</a:t>
            </a:r>
            <a:endParaRPr lang="en-US" sz="2000" dirty="0">
              <a:solidFill>
                <a:schemeClr val="accent1">
                  <a:lumMod val="50000"/>
                </a:schemeClr>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4261" y="1383669"/>
            <a:ext cx="4640960" cy="309276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07295385"/>
      </p:ext>
    </p:extLst>
  </p:cSld>
  <p:clrMapOvr>
    <a:masterClrMapping/>
  </p:clrMapOvr>
  <p:timing>
    <p:tnLst>
      <p:par>
        <p:cTn id="1" dur="indefinite" restart="never" nodeType="tmRoot"/>
      </p:par>
    </p:tnLst>
  </p:timing>
</p:sld>
</file>

<file path=ppt/theme/theme1.xml><?xml version="1.0" encoding="utf-8"?>
<a:theme xmlns:a="http://schemas.openxmlformats.org/drawingml/2006/main" name="Nicholas template">
  <a:themeElements>
    <a:clrScheme name="Custom 347">
      <a:dk1>
        <a:srgbClr val="1E2124"/>
      </a:dk1>
      <a:lt1>
        <a:srgbClr val="FFFFFF"/>
      </a:lt1>
      <a:dk2>
        <a:srgbClr val="7C8894"/>
      </a:dk2>
      <a:lt2>
        <a:srgbClr val="E6ECEE"/>
      </a:lt2>
      <a:accent1>
        <a:srgbClr val="2AC3F3"/>
      </a:accent1>
      <a:accent2>
        <a:srgbClr val="004591"/>
      </a:accent2>
      <a:accent3>
        <a:srgbClr val="6BD8B6"/>
      </a:accent3>
      <a:accent4>
        <a:srgbClr val="A9E04B"/>
      </a:accent4>
      <a:accent5>
        <a:srgbClr val="F3C744"/>
      </a:accent5>
      <a:accent6>
        <a:srgbClr val="F37768"/>
      </a:accent6>
      <a:hlink>
        <a:srgbClr val="003C7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837</Words>
  <Application>Microsoft Office PowerPoint</Application>
  <PresentationFormat>On-screen Show (16:9)</PresentationFormat>
  <Paragraphs>57</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Montserrat</vt:lpstr>
      <vt:lpstr>Calibri</vt:lpstr>
      <vt:lpstr>Arial</vt:lpstr>
      <vt:lpstr>Montserrat Light</vt:lpstr>
      <vt:lpstr>Nicholas template</vt:lpstr>
      <vt:lpstr>Sinh viên  với thời đại  công nghệ 4.0</vt:lpstr>
      <vt:lpstr>1. Khái niệm, ý nghĩa của  “thời đại công nghệ 4.0”</vt:lpstr>
      <vt:lpstr>1.Khái niệm, ý nghĩa của “thời đại công nghệ 4.0”</vt:lpstr>
      <vt:lpstr>2. Lịch sử hình thành  </vt:lpstr>
      <vt:lpstr>2.Lịch sử hình thành</vt:lpstr>
      <vt:lpstr>3. Thực trạng ứng dụng của công nghệ</vt:lpstr>
      <vt:lpstr>3.Thực trạng ứng dụng của công nghệ</vt:lpstr>
      <vt:lpstr>3.Thực trạng ứng dụng của công nghệ</vt:lpstr>
      <vt:lpstr>3.Thực trạng ứng dụng của công nghệ</vt:lpstr>
      <vt:lpstr>3.Thực trạng ứng dụng của công nghệ</vt:lpstr>
      <vt:lpstr>4. Những thách thức với sinh viên</vt:lpstr>
      <vt:lpstr>4.Những thách thức với sinh viên</vt:lpstr>
      <vt:lpstr>5. Những cơ hội với sinh viên</vt:lpstr>
      <vt:lpstr>5.Những cơ hội với sinh viên</vt:lpstr>
      <vt:lpstr>6. Sinh viên cần phải làm gì để bắt kịp thời đại công nghệ 4.0</vt:lpstr>
      <vt:lpstr>6.Sinh viên cần phải làm gì để bắt kịp thời đại công nghệ 4.0</vt:lpstr>
      <vt:lpstr>6.Sinh viên cần phải làm gì để bắt kịp thời đại công nghệ 4.0</vt:lpstr>
      <vt:lpstr>6.Sinh viên cần phải làm gì để bắt kịp thời đại công nghệ 4.0</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Sinh viên  với thời đại  công nghệ 4.0</dc:title>
  <dc:creator>Nam</dc:creator>
  <cp:lastModifiedBy>Nam</cp:lastModifiedBy>
  <cp:revision>27</cp:revision>
  <dcterms:modified xsi:type="dcterms:W3CDTF">2023-05-27T11:22:03Z</dcterms:modified>
</cp:coreProperties>
</file>